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909C28-71AB-456F-879C-F0A28753BE9D}"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06A8A-7602-4077-B7BE-510DC1677188}"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22E4E-1E37-4740-8CB2-949FC5CC2EE1}" type="datetimeFigureOut">
              <a:rPr lang="es-MX" smtClean="0"/>
              <a:pPr/>
              <a:t>17/10/2016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22E4E-1E37-4740-8CB2-949FC5CC2EE1}" type="datetimeFigureOut">
              <a:rPr lang="es-MX" smtClean="0"/>
              <a:pPr/>
              <a:t>17/10/2016</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A21A4-5603-49D0-8632-915206564D55}"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547664" y="1412776"/>
            <a:ext cx="6552728"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smtClean="0">
                <a:solidFill>
                  <a:prstClr val="white"/>
                </a:solidFill>
                <a:cs typeface="Arial" charset="0"/>
              </a:rPr>
              <a:t>Diferencia de la tasa de crecimiento anual de la Producción Bruta Total de las MIPYMES con respecto al año anterior</a:t>
            </a:r>
            <a:endParaRPr lang="es-ES" b="1" dirty="0">
              <a:solidFill>
                <a:prstClr val="white"/>
              </a:solidFill>
              <a:cs typeface="Arial" charset="0"/>
            </a:endParaRPr>
          </a:p>
        </p:txBody>
      </p:sp>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2160240" cy="369332"/>
          </a:xfrm>
          <a:prstGeom prst="rect">
            <a:avLst/>
          </a:prstGeom>
          <a:noFill/>
        </p:spPr>
        <p:txBody>
          <a:bodyPr wrap="square" rtlCol="0">
            <a:spAutoFit/>
          </a:bodyPr>
          <a:lstStyle/>
          <a:p>
            <a:r>
              <a:rPr lang="es-MX" b="1" dirty="0" smtClean="0"/>
              <a:t>Indicador</a:t>
            </a:r>
            <a:endParaRPr lang="es-MX" b="1" dirty="0"/>
          </a:p>
        </p:txBody>
      </p:sp>
      <p:sp>
        <p:nvSpPr>
          <p:cNvPr id="18" name="TextBox 17"/>
          <p:cNvSpPr txBox="1"/>
          <p:nvPr/>
        </p:nvSpPr>
        <p:spPr>
          <a:xfrm>
            <a:off x="179512" y="1763524"/>
            <a:ext cx="1296144" cy="369332"/>
          </a:xfrm>
          <a:prstGeom prst="rect">
            <a:avLst/>
          </a:prstGeom>
          <a:noFill/>
        </p:spPr>
        <p:txBody>
          <a:bodyPr wrap="square" rtlCol="0">
            <a:spAutoFit/>
          </a:bodyPr>
          <a:lstStyle/>
          <a:p>
            <a:r>
              <a:rPr lang="es-MX" b="1" dirty="0" smtClean="0"/>
              <a:t>Nivel: FIN</a:t>
            </a:r>
            <a:endParaRPr lang="es-MX" b="1" dirty="0"/>
          </a:p>
        </p:txBody>
      </p:sp>
      <p:sp>
        <p:nvSpPr>
          <p:cNvPr id="14" name="Down Arrow 13"/>
          <p:cNvSpPr/>
          <p:nvPr/>
        </p:nvSpPr>
        <p:spPr>
          <a:xfrm>
            <a:off x="4499992"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pic>
        <p:nvPicPr>
          <p:cNvPr id="16" name="Picture 15" descr="niño preguntando.jpg"/>
          <p:cNvPicPr>
            <a:picLocks noChangeAspect="1"/>
          </p:cNvPicPr>
          <p:nvPr/>
        </p:nvPicPr>
        <p:blipFill>
          <a:blip r:embed="rId4" cstate="print"/>
          <a:stretch>
            <a:fillRect/>
          </a:stretch>
        </p:blipFill>
        <p:spPr>
          <a:xfrm>
            <a:off x="179512" y="2645469"/>
            <a:ext cx="1359595" cy="1359595"/>
          </a:xfrm>
          <a:prstGeom prst="rect">
            <a:avLst/>
          </a:prstGeom>
        </p:spPr>
      </p:pic>
      <p:sp>
        <p:nvSpPr>
          <p:cNvPr id="19" name="TextBox 18"/>
          <p:cNvSpPr txBox="1"/>
          <p:nvPr/>
        </p:nvSpPr>
        <p:spPr>
          <a:xfrm>
            <a:off x="1691680" y="2564904"/>
            <a:ext cx="6768752" cy="2031325"/>
          </a:xfrm>
          <a:prstGeom prst="rect">
            <a:avLst/>
          </a:prstGeom>
          <a:noFill/>
        </p:spPr>
        <p:txBody>
          <a:bodyPr wrap="square" rtlCol="0">
            <a:spAutoFit/>
          </a:bodyPr>
          <a:lstStyle/>
          <a:p>
            <a:pPr algn="just"/>
            <a:r>
              <a:rPr lang="es-MX" dirty="0" smtClean="0"/>
              <a:t>Mide la diferencia que existe entre un período y otro de la tasa de crecimiento anual de la participación de las MIPYMES en la Producción Bruta Total. </a:t>
            </a:r>
          </a:p>
          <a:p>
            <a:pPr algn="just"/>
            <a:r>
              <a:rPr lang="es-MX" dirty="0" smtClean="0"/>
              <a:t>La Producción Bruta Total es el valor de los bienes y servicios producidos o comercializados por las unidades económicas durante el año de referencia como resultado del ejercicio de sus actividades (INEGI). </a:t>
            </a:r>
            <a:endParaRPr lang="es-MX" dirty="0"/>
          </a:p>
        </p:txBody>
      </p:sp>
      <p:sp>
        <p:nvSpPr>
          <p:cNvPr id="20" name="TextBox 19"/>
          <p:cNvSpPr txBox="1"/>
          <p:nvPr/>
        </p:nvSpPr>
        <p:spPr>
          <a:xfrm>
            <a:off x="1763688" y="4797152"/>
            <a:ext cx="3024336" cy="369332"/>
          </a:xfrm>
          <a:prstGeom prst="rect">
            <a:avLst/>
          </a:prstGeom>
          <a:noFill/>
        </p:spPr>
        <p:txBody>
          <a:bodyPr wrap="square" rtlCol="0">
            <a:spAutoFit/>
          </a:bodyPr>
          <a:lstStyle/>
          <a:p>
            <a:r>
              <a:rPr lang="es-MX" dirty="0" smtClean="0"/>
              <a:t>Variables para su medición</a:t>
            </a:r>
            <a:endParaRPr lang="es-MX" dirty="0"/>
          </a:p>
        </p:txBody>
      </p:sp>
      <p:graphicFrame>
        <p:nvGraphicFramePr>
          <p:cNvPr id="21" name="Table 20"/>
          <p:cNvGraphicFramePr>
            <a:graphicFrameLocks noGrp="1"/>
          </p:cNvGraphicFramePr>
          <p:nvPr/>
        </p:nvGraphicFramePr>
        <p:xfrm>
          <a:off x="1835696" y="5265504"/>
          <a:ext cx="6192687" cy="125984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Tasa de crecimiento anual de la PBT de las MIPYMES en 2015</a:t>
                      </a:r>
                      <a:endParaRPr lang="es-MX" sz="1400" dirty="0"/>
                    </a:p>
                  </a:txBody>
                  <a:tcPr/>
                </a:tc>
                <a:tc>
                  <a:txBody>
                    <a:bodyPr/>
                    <a:lstStyle/>
                    <a:p>
                      <a:r>
                        <a:rPr lang="es-MX" sz="1400" dirty="0" smtClean="0"/>
                        <a:t>Tasa de crecimiento anual de la PBT de las MIPYMES en 2014</a:t>
                      </a:r>
                      <a:endParaRPr lang="es-MX" sz="1400" dirty="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323528" y="3551525"/>
            <a:ext cx="8568952" cy="3200876"/>
          </a:xfrm>
          <a:prstGeom prst="rect">
            <a:avLst/>
          </a:prstGeom>
          <a:noFill/>
        </p:spPr>
        <p:txBody>
          <a:bodyPr wrap="square" rtlCol="0">
            <a:spAutoFit/>
          </a:bodyPr>
          <a:lstStyle/>
          <a:p>
            <a:r>
              <a:rPr lang="es-MX" b="1" dirty="0" smtClean="0"/>
              <a:t>Medios de </a:t>
            </a:r>
            <a:r>
              <a:rPr lang="es-MX" b="1" dirty="0" smtClean="0"/>
              <a:t>verificación</a:t>
            </a:r>
            <a:endParaRPr lang="es-MX" b="1" dirty="0" smtClean="0"/>
          </a:p>
          <a:p>
            <a:pPr>
              <a:buFont typeface="Arial" pitchFamily="34" charset="0"/>
              <a:buChar char="•"/>
            </a:pPr>
            <a:r>
              <a:rPr lang="es-MX" dirty="0" smtClean="0"/>
              <a:t> Censos Económicos 2004, 2009 y 2014 del INEGI</a:t>
            </a:r>
          </a:p>
          <a:p>
            <a:pPr>
              <a:buFont typeface="Arial" pitchFamily="34" charset="0"/>
              <a:buChar char="•"/>
            </a:pPr>
            <a:r>
              <a:rPr lang="es-MX" dirty="0" smtClean="0"/>
              <a:t> Encuesta Nacional sobre Productividad y Competitividad de las MIPYMES elaborada por el INEGI</a:t>
            </a:r>
          </a:p>
          <a:p>
            <a:endParaRPr lang="es-MX" dirty="0" smtClean="0"/>
          </a:p>
          <a:p>
            <a:pPr algn="just"/>
            <a:r>
              <a:rPr lang="es-MX" sz="1400" dirty="0" smtClean="0"/>
              <a:t>La estimación de la línea base 2013 se realizó con base en los resultados preliminares de los Censos Económicos 2014, tomando también en cuenta los resultados definitivos de los Censos Económicos 2009 y 2004. La estimación del indicador muestra que la tasa de crecimiento anual de la PBT de las MIPYMES en 2013 fue de 3.36% y tuvo un incremento de 0.35 puntos porcentuales en 2013 con respecto a 2012, en los sectores Comercio, Manufacturas y Servicios no financieros. Cada año la meta para la tasa es lograr un incremento en el intervalo de 0.38 a 0.42 puntos porcentuales con respecto al año anterior, por lo que en 2018 se pretende llegar a una tasa de 5.36%.  A partir de 2015 y hasta el año 2018, el avance del indicador se mide con los resultados de la Encuesta Nacional sobre Productividad y Competitividad de las MIPYMES elaborada por el INEGI.</a:t>
            </a:r>
            <a:endParaRPr lang="es-MX" dirty="0"/>
          </a:p>
        </p:txBody>
      </p:sp>
      <p:sp>
        <p:nvSpPr>
          <p:cNvPr id="4" name="16 Rectángulo"/>
          <p:cNvSpPr/>
          <p:nvPr/>
        </p:nvSpPr>
        <p:spPr>
          <a:xfrm>
            <a:off x="395536" y="1268760"/>
            <a:ext cx="83529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smtClean="0">
                <a:solidFill>
                  <a:prstClr val="white"/>
                </a:solidFill>
              </a:rPr>
              <a:t>Meta 2015 y avance alcanzado</a:t>
            </a:r>
            <a:endParaRPr lang="es-ES" b="1" dirty="0">
              <a:solidFill>
                <a:prstClr val="white"/>
              </a:solidFill>
            </a:endParaRPr>
          </a:p>
        </p:txBody>
      </p:sp>
      <p:graphicFrame>
        <p:nvGraphicFramePr>
          <p:cNvPr id="5" name="Table 4"/>
          <p:cNvGraphicFramePr>
            <a:graphicFrameLocks noGrp="1"/>
          </p:cNvGraphicFramePr>
          <p:nvPr/>
        </p:nvGraphicFramePr>
        <p:xfrm>
          <a:off x="395536" y="1707292"/>
          <a:ext cx="8352928" cy="1828800"/>
        </p:xfrm>
        <a:graphic>
          <a:graphicData uri="http://schemas.openxmlformats.org/drawingml/2006/table">
            <a:tbl>
              <a:tblPr firstRow="1" bandRow="1">
                <a:tableStyleId>{8799B23B-EC83-4686-B30A-512413B5E67A}</a:tableStyleId>
              </a:tblPr>
              <a:tblGrid>
                <a:gridCol w="1655046"/>
                <a:gridCol w="1873346"/>
                <a:gridCol w="4824536"/>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diciembre 2015</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dirty="0" smtClean="0"/>
                        <a:t>0.39</a:t>
                      </a:r>
                      <a:endParaRPr lang="es-MX" dirty="0"/>
                    </a:p>
                  </a:txBody>
                  <a:tcPr/>
                </a:tc>
                <a:tc>
                  <a:txBody>
                    <a:bodyPr/>
                    <a:lstStyle/>
                    <a:p>
                      <a:pPr algn="ctr"/>
                      <a:r>
                        <a:rPr lang="es-MX" baseline="0" dirty="0" smtClean="0"/>
                        <a:t>0.56</a:t>
                      </a:r>
                      <a:endParaRPr lang="es-MX" dirty="0"/>
                    </a:p>
                  </a:txBody>
                  <a:tcPr/>
                </a:tc>
                <a:tc>
                  <a:txBody>
                    <a:bodyPr/>
                    <a:lstStyle/>
                    <a:p>
                      <a:pPr algn="ctr"/>
                      <a:r>
                        <a:rPr lang="es-MX" sz="1200" dirty="0" smtClean="0"/>
                        <a:t>Los resultados de la Encuesta Nacional sobre Productividad y Competitividad  de las MIPYMES (ENAPROCE) aplicada a 28 mil MIPYMES de las 32 entidades federativas arrojaron una tasa de crecimiento anual de la Producción Bruta Total  (PBT) de las MIPYMES del 4.3% que es mayor a la tasa de crecimiento estimada del 4.13%,</a:t>
                      </a:r>
                      <a:r>
                        <a:rPr lang="es-MX" sz="1200" baseline="0" dirty="0" smtClean="0"/>
                        <a:t> lo que representa una diferencia </a:t>
                      </a:r>
                      <a:r>
                        <a:rPr lang="es-MX" sz="1200" baseline="0" smtClean="0"/>
                        <a:t>en la tasa </a:t>
                      </a:r>
                      <a:r>
                        <a:rPr lang="es-MX" sz="1200" baseline="0" dirty="0" smtClean="0"/>
                        <a:t>de crecimiento de la PBT de 0.56</a:t>
                      </a:r>
                      <a:endParaRPr lang="es-MX" sz="1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395</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2015-09-21T16:55:18Z</dcterms:created>
  <dcterms:modified xsi:type="dcterms:W3CDTF">2016-10-18T00:59:08Z</dcterms:modified>
</cp:coreProperties>
</file>